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66" r:id="rId6"/>
    <p:sldId id="258" r:id="rId7"/>
    <p:sldId id="267" r:id="rId8"/>
    <p:sldId id="262" r:id="rId9"/>
    <p:sldId id="263" r:id="rId10"/>
    <p:sldId id="268" r:id="rId11"/>
    <p:sldId id="270" r:id="rId12"/>
    <p:sldId id="269" r:id="rId13"/>
    <p:sldId id="259" r:id="rId14"/>
    <p:sldId id="271" r:id="rId15"/>
    <p:sldId id="272" r:id="rId16"/>
    <p:sldId id="260" r:id="rId17"/>
    <p:sldId id="26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E3C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1041400"/>
            <a:ext cx="9144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sz="440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051D9-84DE-435F-A668-F43466CBEE22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3C734-C2C1-423B-A85B-CD4AAE107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084AB-A952-406B-872C-3BAAEC6D6D0E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5448D-7CBB-4ED6-8D4D-1C81A5CC4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D6937-08DF-4638-A1CA-C9F759ABA8B9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33B15-0D4C-4DA7-8890-54BA610BC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49B58-EE02-4298-B3E2-26FC71BAC39E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1CB2-296F-4A53-8069-267A6AD6A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FAD2-7231-442A-BBB5-8C1F38EB68C6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8DAC2-0797-4143-9CAF-AF190316E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2DB1-05A8-4A77-BE71-9B92E114293F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9D98A-C4DC-4666-A212-A8B009579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274638"/>
            <a:ext cx="7886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1489075"/>
            <a:ext cx="386715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7" y="2193926"/>
            <a:ext cx="386715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489075"/>
            <a:ext cx="38683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93926"/>
            <a:ext cx="386834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411F2-9EF0-419B-ACFA-F086F7D45307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27C88-2B05-4A42-B09C-6386284C9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30F93-19E7-41DB-8502-7C441ABC9AD7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5BFD4-3E76-48A7-8BAF-583BDE23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5C205-DC9C-4833-A0A8-CE2D9EA4971E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68C64-3054-440E-9486-B43025CBC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1E297-8890-4890-AA1D-8995E0884DFA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24AB-BADB-48C8-8F85-E07D40A10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F9DF5-A315-4039-B19D-61755C240FA8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64656-F22D-42B4-A0A8-55EA05F10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A1539B5-64B0-43D0-84DA-59155B4067A9}" type="datetimeFigureOut">
              <a:rPr lang="en-US"/>
              <a:pPr>
                <a:defRPr/>
              </a:pPr>
              <a:t>5/14/2013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0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BA212BAD-C9CA-41A0-8248-450A40679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ln w="0"/>
          <a:solidFill>
            <a:srgbClr val="313829"/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313829"/>
          </a:solidFill>
          <a:latin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file:///C:\Documents%20and%20Settings\otusz\Local%20Settings\Temporary%20Internet%20Files\Content.IE5\X8HYWJAB\Kunst&amp;Musik-Zuh%25C3%25B6ren-3.mp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Documents%20and%20Settings\otusz\Local%20Settings\Temporary%20Internet%20Files\Content.IE5\X8HYWJAB\Kunst&amp;Musik-Zuh%25C3%25B6ren-2.mp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C:\Documents%20and%20Settings\otusz\Local%20Settings\Temporary%20Internet%20Files\Content.IE5\X8HYWJAB\Kunst&amp;Musik-Zuh%25C3%25B6ren-1.mp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41400"/>
            <a:ext cx="9144000" cy="1397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Űbung</a:t>
            </a:r>
            <a:r>
              <a:rPr lang="en-US" dirty="0" smtClean="0"/>
              <a:t> </a:t>
            </a:r>
            <a:r>
              <a:rPr lang="en-US" dirty="0" err="1" smtClean="0"/>
              <a:t>macht</a:t>
            </a:r>
            <a:r>
              <a:rPr lang="en-US" dirty="0" smtClean="0"/>
              <a:t> den Meister</a:t>
            </a: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 bwMode="auto">
          <a:xfrm>
            <a:off x="304800" y="2438400"/>
            <a:ext cx="8534400" cy="4038600"/>
          </a:xfrm>
          <a:solidFill>
            <a:srgbClr val="F6E3CA"/>
          </a:solidFill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3200" smtClean="0">
                <a:ln>
                  <a:noFill/>
                </a:ln>
                <a:effectLst/>
              </a:rPr>
              <a:t>Oder:</a:t>
            </a:r>
          </a:p>
          <a:p>
            <a:r>
              <a:rPr lang="en-US" sz="3200" smtClean="0">
                <a:ln>
                  <a:noFill/>
                </a:ln>
                <a:effectLst/>
              </a:rPr>
              <a:t>Wie kommt man nach Carnegie Hall?</a:t>
            </a:r>
          </a:p>
          <a:p>
            <a:r>
              <a:rPr lang="en-US" sz="3200" smtClean="0">
                <a:ln>
                  <a:noFill/>
                </a:ln>
                <a:effectLst/>
              </a:rPr>
              <a:t>Einstiegsvorschläge zu ‘Kunst im Unterricht’</a:t>
            </a:r>
          </a:p>
          <a:p>
            <a:r>
              <a:rPr lang="en-US" sz="3200" smtClean="0">
                <a:ln>
                  <a:noFill/>
                </a:ln>
                <a:effectLst/>
              </a:rPr>
              <a:t>Trainernetzwerk-Westen</a:t>
            </a:r>
          </a:p>
          <a:p>
            <a:r>
              <a:rPr lang="en-US" smtClean="0">
                <a:ln>
                  <a:noFill/>
                </a:ln>
                <a:effectLst/>
              </a:rPr>
              <a:t>Daniel Villanueva</a:t>
            </a:r>
          </a:p>
          <a:p>
            <a:r>
              <a:rPr lang="en-US" smtClean="0">
                <a:ln>
                  <a:noFill/>
                </a:ln>
                <a:effectLst/>
              </a:rPr>
              <a:t>Zehra Otus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6E3CA">
              <a:alpha val="80000"/>
            </a:srgbClr>
          </a:solidFill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Warum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tritt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ein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Präsident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als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Musiker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auf?</a:t>
            </a:r>
            <a:endParaRPr lang="en-US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 bwMode="auto">
          <a:xfrm>
            <a:off x="304800" y="1825625"/>
            <a:ext cx="8458200" cy="48037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/>
              <a:t>Weil es ihm Spaß macht.</a:t>
            </a:r>
          </a:p>
          <a:p>
            <a:pPr>
              <a:buFont typeface="Arial" charset="0"/>
              <a:buNone/>
            </a:pPr>
            <a:r>
              <a:rPr lang="en-US" sz="3200" smtClean="0"/>
              <a:t>Um cool zu wirken.</a:t>
            </a:r>
          </a:p>
          <a:p>
            <a:pPr>
              <a:buFont typeface="Arial" charset="0"/>
              <a:buNone/>
            </a:pPr>
            <a:r>
              <a:rPr lang="en-US" sz="3200" smtClean="0"/>
              <a:t>Damit er bewundert wird.</a:t>
            </a:r>
          </a:p>
          <a:p>
            <a:pPr>
              <a:buFont typeface="Arial" charset="0"/>
              <a:buNone/>
            </a:pPr>
            <a:r>
              <a:rPr lang="en-US" sz="3200" smtClean="0"/>
              <a:t>Weil Musik verbrüdert.</a:t>
            </a:r>
          </a:p>
          <a:p>
            <a:pPr>
              <a:buFont typeface="Arial" charset="0"/>
              <a:buNone/>
            </a:pPr>
            <a:r>
              <a:rPr lang="en-US" sz="3200" smtClean="0"/>
              <a:t>Um beliebt zu werden.</a:t>
            </a:r>
          </a:p>
          <a:p>
            <a:pPr>
              <a:buFont typeface="Arial" charset="0"/>
              <a:buNone/>
            </a:pPr>
            <a:r>
              <a:rPr lang="en-US" sz="3200" smtClean="0"/>
              <a:t>Damit man viel über ihn redet.</a:t>
            </a:r>
          </a:p>
          <a:p>
            <a:pPr>
              <a:buFont typeface="Arial" charset="0"/>
              <a:buNone/>
            </a:pPr>
            <a:r>
              <a:rPr lang="en-US" sz="3200" smtClean="0"/>
              <a:t>Weil er stolz auf sein Talent ist.</a:t>
            </a:r>
          </a:p>
          <a:p>
            <a:pPr>
              <a:buFont typeface="Arial" charset="0"/>
              <a:buNone/>
            </a:pPr>
            <a:r>
              <a:rPr lang="en-US" sz="3200" smtClean="0"/>
              <a:t>Um zu zeigen, was er kann.</a:t>
            </a:r>
          </a:p>
          <a:p>
            <a:pPr>
              <a:buFont typeface="Arial" charset="0"/>
              <a:buNone/>
            </a:pPr>
            <a:endParaRPr lang="en-US" sz="3200" smtClean="0"/>
          </a:p>
        </p:txBody>
      </p:sp>
      <p:pic>
        <p:nvPicPr>
          <p:cNvPr id="22531" name="irc_mi" descr="http://www.archives.gov/exhibits/picturing_the_century/images/century_099_v157.jpg"/>
          <p:cNvPicPr>
            <a:picLocks/>
          </p:cNvPicPr>
          <p:nvPr/>
        </p:nvPicPr>
        <p:blipFill>
          <a:blip r:embed="rId2">
            <a:lum bright="10000"/>
          </a:blip>
          <a:srcRect l="65176" b="15871"/>
          <a:stretch>
            <a:fillRect/>
          </a:stretch>
        </p:blipFill>
        <p:spPr bwMode="auto">
          <a:xfrm>
            <a:off x="6248400" y="2133600"/>
            <a:ext cx="22733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3" descr="http://www.haz.de/var/storage/images/haz/nachrichten/kultur/uebersicht/friedrich-der-grosse-war-taktgeber-einer-epoche/17454860-1-ger-DE/Friedrich-der-Grosse-war-Taktgeber-einer-Epoche_ArtikelQuer.jpg"/>
          <p:cNvPicPr>
            <a:picLocks/>
          </p:cNvPicPr>
          <p:nvPr/>
        </p:nvPicPr>
        <p:blipFill>
          <a:blip r:embed="rId3"/>
          <a:srcRect l="27368" t="10938" r="37895" b="4688"/>
          <a:stretch>
            <a:fillRect/>
          </a:stretch>
        </p:blipFill>
        <p:spPr bwMode="auto">
          <a:xfrm>
            <a:off x="6019800" y="2057400"/>
            <a:ext cx="2514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724400" y="381000"/>
            <a:ext cx="2362200" cy="708025"/>
          </a:xfrm>
          <a:prstGeom prst="rect">
            <a:avLst/>
          </a:prstGeom>
          <a:solidFill>
            <a:srgbClr val="F6E3CA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r>
              <a:rPr lang="en-US" sz="4000"/>
              <a:t> König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 bwMode="auto">
          <a:solidFill>
            <a:srgbClr val="F6E3CA">
              <a:alpha val="79999"/>
            </a:srgbClr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</a:rPr>
              <a:t>Zwei Wahrheiten &amp; eine Lüge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 bwMode="auto">
          <a:xfrm>
            <a:off x="304800" y="1825625"/>
            <a:ext cx="8458200" cy="48037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/>
              <a:t>Als Friedrich der Zweite ein Kind war, hat sein Vater seinen Lieblingshund töten lassen, weil Friedrich zu oft mit dem Hund spielte.</a:t>
            </a:r>
          </a:p>
          <a:p>
            <a:pPr>
              <a:buFont typeface="Arial" charset="0"/>
              <a:buNone/>
            </a:pPr>
            <a:r>
              <a:rPr lang="en-US" sz="3200" smtClean="0"/>
              <a:t>In seiner Jugend ist Friedrich der Zweite mit einem Freund von zu Hause abgehauen. Er wurde zurückgebracht und sein Vater hat seinen Freund töten lassen.</a:t>
            </a:r>
          </a:p>
          <a:p>
            <a:pPr>
              <a:buFont typeface="Arial" charset="0"/>
              <a:buNone/>
            </a:pPr>
            <a:r>
              <a:rPr lang="en-US" sz="3200" smtClean="0"/>
              <a:t>Weil Friedrich der Zweite mal über das Essen meckerte, durfte er zwei Wochen lang nur Kartoffeln essen.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 bwMode="auto">
          <a:solidFill>
            <a:srgbClr val="F6E3CA">
              <a:alpha val="79999"/>
            </a:srgbClr>
          </a:solidFill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</a:rPr>
              <a:t>Profi oder Laie?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 bwMode="auto">
          <a:xfrm>
            <a:off x="304800" y="1825625"/>
            <a:ext cx="8458200" cy="48037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/>
              <a:t>Ein ‘Profi’ ist ein professioneller Musiker, dessen Beruf die Musik ist.</a:t>
            </a:r>
          </a:p>
          <a:p>
            <a:pPr>
              <a:buFont typeface="Arial" charset="0"/>
              <a:buNone/>
            </a:pPr>
            <a:r>
              <a:rPr lang="en-US" sz="3200" smtClean="0"/>
              <a:t>Ein Laie ist ein Hobbymusiker.</a:t>
            </a:r>
          </a:p>
          <a:p>
            <a:pPr>
              <a:buFont typeface="Arial" charset="0"/>
              <a:buNone/>
            </a:pPr>
            <a:endParaRPr lang="en-US" sz="3200" smtClean="0"/>
          </a:p>
          <a:p>
            <a:pPr>
              <a:buFont typeface="Arial" charset="0"/>
              <a:buNone/>
            </a:pPr>
            <a:endParaRPr lang="en-US" sz="3200" smtClean="0"/>
          </a:p>
          <a:p>
            <a:pPr>
              <a:buFont typeface="Arial" charset="0"/>
              <a:buNone/>
            </a:pPr>
            <a:endParaRPr lang="en-US" sz="3200" smtClean="0"/>
          </a:p>
        </p:txBody>
      </p:sp>
      <p:pic>
        <p:nvPicPr>
          <p:cNvPr id="24579" name="Picture 6" descr="Flute.pn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733800"/>
            <a:ext cx="3009900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9" descr="Flute.png">
            <a:hlinkClick r:id="rId4" action="ppaction://hlinkfile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733800"/>
            <a:ext cx="298608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 bwMode="auto">
          <a:xfrm>
            <a:off x="304800" y="228600"/>
            <a:ext cx="8610600" cy="13255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</a:rPr>
              <a:t>Wie heißt der Profimusiker?</a:t>
            </a:r>
          </a:p>
        </p:txBody>
      </p:sp>
      <p:sp>
        <p:nvSpPr>
          <p:cNvPr id="25602" name="Content Placeholder 4"/>
          <p:cNvSpPr>
            <a:spLocks noGrp="1"/>
          </p:cNvSpPr>
          <p:nvPr>
            <p:ph idx="1"/>
          </p:nvPr>
        </p:nvSpPr>
        <p:spPr bwMode="auto">
          <a:xfrm>
            <a:off x="304800" y="1447800"/>
            <a:ext cx="8610600" cy="5181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25603" name="Content Placeholder 3" descr="http://www.fg.vs.bw.schule.de/doztg/mozart/trio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825625"/>
            <a:ext cx="50292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 bwMode="auto">
          <a:xfrm>
            <a:off x="381000" y="365125"/>
            <a:ext cx="8534400" cy="13255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  <a:latin typeface="Calibri" pitchFamily="34" charset="0"/>
              </a:rPr>
              <a:t>Was wisst ihr über Mozart?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1825625"/>
            <a:ext cx="8458200" cy="45751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Er heißt ‘Wolfgang Amadeus Mozart’.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Falco hat ein Lied über Mozart geschrieben.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Er war ein Wunderkind.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Er hat ‘die Zauberflöte’ geschrieben.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Er hat sehr viel Musik geschrieben.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Er ist jung gestorben.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Der Film / Das Musical ‘Amadeus’ handelt von seinem Tod.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 bwMode="auto">
          <a:xfrm>
            <a:off x="381000" y="365125"/>
            <a:ext cx="8458200" cy="930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  <a:latin typeface="Calibri" pitchFamily="34" charset="0"/>
              </a:rPr>
              <a:t>Üben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524000"/>
            <a:ext cx="86868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“Übung macht den Meister”</a:t>
            </a:r>
          </a:p>
          <a:p>
            <a:pPr>
              <a:buFont typeface="Arial" charset="0"/>
              <a:buNone/>
            </a:pPr>
            <a:endParaRPr lang="en-US" sz="800" smtClean="0">
              <a:latin typeface="Calibri" pitchFamily="34" charset="0"/>
            </a:endParaRP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“Wie kommt man nach Carnegie Hall?”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“Üben, üben, üben!”</a:t>
            </a:r>
          </a:p>
          <a:p>
            <a:pPr>
              <a:buFont typeface="Arial" charset="0"/>
              <a:buNone/>
            </a:pPr>
            <a:endParaRPr lang="en-US" sz="800" smtClean="0">
              <a:latin typeface="Calibri" pitchFamily="34" charset="0"/>
            </a:endParaRP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Wer spielt ein Instrument?</a:t>
            </a:r>
          </a:p>
          <a:p>
            <a:pPr>
              <a:buFont typeface="Arial" charset="0"/>
              <a:buNone/>
            </a:pPr>
            <a:endParaRPr lang="en-US" sz="800" smtClean="0">
              <a:latin typeface="Calibri" pitchFamily="34" charset="0"/>
            </a:endParaRP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Wie oft und wie lange muss man üben, um wirklich gut zu sein?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 bwMode="auto">
          <a:xfrm>
            <a:off x="381000" y="381000"/>
            <a:ext cx="8458200" cy="6172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pic>
        <p:nvPicPr>
          <p:cNvPr id="28674" name="Picture 3" descr="http://artgalerie-europa.de/data/media/898/Konzert_fr_Cello_und_Wi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685800"/>
            <a:ext cx="6400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7886700" cy="9302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b="1" smtClean="0">
                <a:ln>
                  <a:noFill/>
                </a:ln>
                <a:effectLst/>
                <a:latin typeface="Calibri" pitchFamily="34" charset="0"/>
              </a:rPr>
              <a:t>Wie heißt das Bild?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371600"/>
            <a:ext cx="8686800" cy="5257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(Musikstück) für (Instrument) und (Element).</a:t>
            </a:r>
          </a:p>
          <a:p>
            <a:pPr algn="ctr">
              <a:buFont typeface="Arial" charset="0"/>
              <a:buNone/>
            </a:pPr>
            <a:endParaRPr lang="en-US" sz="900" smtClean="0">
              <a:latin typeface="Calibri" pitchFamily="34" charset="0"/>
            </a:endParaRPr>
          </a:p>
          <a:p>
            <a:pPr algn="ctr">
              <a:buFont typeface="Arial" charset="0"/>
              <a:buNone/>
            </a:pPr>
            <a:r>
              <a:rPr lang="en-US" sz="3200" b="1" i="1" smtClean="0">
                <a:latin typeface="Calibri" pitchFamily="34" charset="0"/>
              </a:rPr>
              <a:t>Konzert für Cello und Wind</a:t>
            </a:r>
          </a:p>
          <a:p>
            <a:pPr algn="ctr">
              <a:buFont typeface="Arial" charset="0"/>
              <a:buNone/>
            </a:pPr>
            <a:endParaRPr lang="en-US" sz="3200" smtClean="0">
              <a:latin typeface="Calibri" pitchFamily="34" charset="0"/>
            </a:endParaRPr>
          </a:p>
          <a:p>
            <a:pPr algn="ctr">
              <a:buFont typeface="Arial" charset="0"/>
              <a:buNone/>
            </a:pPr>
            <a:r>
              <a:rPr lang="en-US" sz="3200" b="1" smtClean="0">
                <a:latin typeface="Calibri" pitchFamily="34" charset="0"/>
              </a:rPr>
              <a:t>Was sieht man in dem Bild?</a:t>
            </a:r>
          </a:p>
          <a:p>
            <a:pPr algn="ctr"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ein Haus / einen Baum / ein Tier / das Meer</a:t>
            </a:r>
          </a:p>
          <a:p>
            <a:pPr algn="ctr"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den Himmel / die Berge / Blumen / Flammen</a:t>
            </a:r>
          </a:p>
          <a:p>
            <a:pPr algn="ctr"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Noten / Notenblätter / ein Notenpult</a:t>
            </a:r>
          </a:p>
          <a:p>
            <a:pPr algn="ctr"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einen Tisch / ein Bett / einen Stuhl</a:t>
            </a:r>
          </a:p>
          <a:p>
            <a:pPr algn="ctr">
              <a:buFont typeface="Arial" charset="0"/>
              <a:buNone/>
            </a:pPr>
            <a:endParaRPr lang="en-US" sz="3200" smtClean="0">
              <a:latin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590800" y="3810000"/>
            <a:ext cx="2133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85800" y="4343400"/>
            <a:ext cx="23622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629400" y="4419600"/>
            <a:ext cx="1752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67000" y="4953000"/>
            <a:ext cx="25146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334000" y="5029200"/>
            <a:ext cx="24384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410200" y="5562600"/>
            <a:ext cx="2209800" cy="6096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</a:rPr>
              <a:t>Zuhören!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smtClean="0"/>
              <a:t>Was für eine Versammlung ist das?</a:t>
            </a:r>
          </a:p>
          <a:p>
            <a:pPr algn="ctr">
              <a:buFont typeface="Arial" charset="0"/>
              <a:buNone/>
            </a:pPr>
            <a:r>
              <a:rPr lang="en-US" smtClean="0"/>
              <a:t>Was für eine Musik hören wir?</a:t>
            </a:r>
          </a:p>
          <a:p>
            <a:pPr algn="ctr">
              <a:buFont typeface="Arial" charset="0"/>
              <a:buNone/>
            </a:pPr>
            <a:r>
              <a:rPr lang="en-US" smtClean="0"/>
              <a:t>Welche Instrumente hören wir?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pic>
        <p:nvPicPr>
          <p:cNvPr id="14339" name="Picture 4" descr="Question-Mark-Naught.pn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962400"/>
            <a:ext cx="1377950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Ist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das….?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</a:b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Warum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(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nicht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)?</a:t>
            </a:r>
            <a:endParaRPr lang="en-US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600" smtClean="0"/>
              <a:t>…ein Kindergeburtstag?</a:t>
            </a:r>
          </a:p>
          <a:p>
            <a:pPr>
              <a:buFont typeface="Arial" charset="0"/>
              <a:buNone/>
            </a:pPr>
            <a:r>
              <a:rPr lang="en-US" sz="3600" smtClean="0"/>
              <a:t>…eine Demonstration?</a:t>
            </a:r>
          </a:p>
          <a:p>
            <a:pPr>
              <a:buFont typeface="Arial" charset="0"/>
              <a:buNone/>
            </a:pPr>
            <a:r>
              <a:rPr lang="en-US" sz="3600" smtClean="0"/>
              <a:t>…eine politische Veranstaltung?</a:t>
            </a:r>
          </a:p>
          <a:p>
            <a:pPr>
              <a:buFont typeface="Arial" charset="0"/>
              <a:buNone/>
            </a:pPr>
            <a:r>
              <a:rPr lang="en-US" sz="3600" smtClean="0"/>
              <a:t>…ein Abiball?</a:t>
            </a:r>
          </a:p>
          <a:p>
            <a:pPr>
              <a:buFont typeface="Arial" charset="0"/>
              <a:buNone/>
            </a:pPr>
            <a:r>
              <a:rPr lang="en-US" sz="3600" smtClean="0"/>
              <a:t>…ein Konzert?</a:t>
            </a:r>
          </a:p>
          <a:p>
            <a:pPr>
              <a:buFont typeface="Arial" charset="0"/>
              <a:buNone/>
            </a:pPr>
            <a:endParaRPr lang="en-US" sz="360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Der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gleiche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Musiker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,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eine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andere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Versammlung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.</a:t>
            </a:r>
            <a:endParaRPr lang="en-US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16386" name="irc_mi" descr="http://www.archives.gov/exhibits/picturing_the_century/images/century_099_v157.jpg"/>
          <p:cNvPicPr>
            <a:picLocks noGrp="1"/>
          </p:cNvPicPr>
          <p:nvPr>
            <p:ph idx="1"/>
          </p:nvPr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1308100" y="1825625"/>
            <a:ext cx="6527800" cy="4351338"/>
          </a:xfr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Warum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tritt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ein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Präsident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als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effectLst/>
              </a:rPr>
              <a:t>Musiker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auf?</a:t>
            </a:r>
            <a:endParaRPr lang="en-US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 bwMode="auto">
          <a:xfrm>
            <a:off x="304800" y="1825625"/>
            <a:ext cx="8458200" cy="48037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/>
              <a:t>Weil es ihm Spaß macht.</a:t>
            </a:r>
          </a:p>
          <a:p>
            <a:pPr>
              <a:buFont typeface="Arial" charset="0"/>
              <a:buNone/>
            </a:pPr>
            <a:r>
              <a:rPr lang="en-US" sz="3200" smtClean="0"/>
              <a:t>Um cool zu wirken.</a:t>
            </a:r>
          </a:p>
          <a:p>
            <a:pPr>
              <a:buFont typeface="Arial" charset="0"/>
              <a:buNone/>
            </a:pPr>
            <a:r>
              <a:rPr lang="en-US" sz="3200" smtClean="0"/>
              <a:t>Damit er bewundert wird.</a:t>
            </a:r>
          </a:p>
          <a:p>
            <a:pPr>
              <a:buFont typeface="Arial" charset="0"/>
              <a:buNone/>
            </a:pPr>
            <a:r>
              <a:rPr lang="en-US" sz="3200" smtClean="0"/>
              <a:t>Weil Musik verbrüdert.</a:t>
            </a:r>
          </a:p>
          <a:p>
            <a:pPr>
              <a:buFont typeface="Arial" charset="0"/>
              <a:buNone/>
            </a:pPr>
            <a:r>
              <a:rPr lang="en-US" sz="3200" smtClean="0"/>
              <a:t>Um beliebt zu werden.</a:t>
            </a:r>
          </a:p>
          <a:p>
            <a:pPr>
              <a:buFont typeface="Arial" charset="0"/>
              <a:buNone/>
            </a:pPr>
            <a:r>
              <a:rPr lang="en-US" sz="3200" smtClean="0"/>
              <a:t>Damit man viel über ihn redet.</a:t>
            </a:r>
          </a:p>
          <a:p>
            <a:pPr>
              <a:buFont typeface="Arial" charset="0"/>
              <a:buNone/>
            </a:pPr>
            <a:r>
              <a:rPr lang="en-US" sz="3200" smtClean="0"/>
              <a:t>Weil er stolz auf sein Talent ist.</a:t>
            </a:r>
          </a:p>
          <a:p>
            <a:pPr>
              <a:buFont typeface="Arial" charset="0"/>
              <a:buNone/>
            </a:pPr>
            <a:r>
              <a:rPr lang="en-US" sz="3200" smtClean="0"/>
              <a:t>Um zu zeigen, was er kann.</a:t>
            </a:r>
          </a:p>
          <a:p>
            <a:pPr>
              <a:buFont typeface="Arial" charset="0"/>
              <a:buNone/>
            </a:pPr>
            <a:endParaRPr lang="en-US" sz="3200" smtClean="0"/>
          </a:p>
        </p:txBody>
      </p:sp>
      <p:pic>
        <p:nvPicPr>
          <p:cNvPr id="17411" name="irc_mi" descr="http://www.archives.gov/exhibits/picturing_the_century/images/century_099_v157.jpg"/>
          <p:cNvPicPr>
            <a:picLocks/>
          </p:cNvPicPr>
          <p:nvPr/>
        </p:nvPicPr>
        <p:blipFill>
          <a:blip r:embed="rId2">
            <a:lum bright="10000"/>
          </a:blip>
          <a:srcRect l="65176" b="15871"/>
          <a:stretch>
            <a:fillRect/>
          </a:stretch>
        </p:blipFill>
        <p:spPr bwMode="auto">
          <a:xfrm>
            <a:off x="6248400" y="2133600"/>
            <a:ext cx="22733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 bwMode="auto">
          <a:xfrm>
            <a:off x="685800" y="152400"/>
            <a:ext cx="7886700" cy="13255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smtClean="0">
                <a:ln>
                  <a:noFill/>
                </a:ln>
                <a:effectLst/>
              </a:rPr>
              <a:t>Was hat dieses Bild mit dem Foto gemeinsam?  Wie ist es anders?</a:t>
            </a:r>
          </a:p>
        </p:txBody>
      </p:sp>
      <p:pic>
        <p:nvPicPr>
          <p:cNvPr id="18434" name="Content Placeholder 3" descr="http://www.haz.de/var/storage/images/haz/nachrichten/kultur/uebersicht/friedrich-der-grosse-war-taktgeber-einer-epoche/17454860-1-ger-DE/Friedrich-der-Grosse-war-Taktgeber-einer-Epoche_ArtikelQuer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76400"/>
            <a:ext cx="7239000" cy="4876800"/>
          </a:xfr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0064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mtClean="0">
                <a:ln>
                  <a:noFill/>
                </a:ln>
                <a:effectLst/>
                <a:latin typeface="Calibri" pitchFamily="34" charset="0"/>
              </a:rPr>
              <a:t>Änlichkeiten und Unterschiede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600200"/>
            <a:ext cx="8458200" cy="4876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das Foto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-ist neuer / Politiker / Staatsbesuch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das Gemälde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-ist älter / ein König und Untertanen / im Schloss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beide Bilder</a:t>
            </a:r>
          </a:p>
          <a:p>
            <a:pPr>
              <a:buFont typeface="Arial" charset="0"/>
              <a:buNone/>
            </a:pPr>
            <a:r>
              <a:rPr lang="en-US" sz="3200" smtClean="0">
                <a:latin typeface="Calibri" pitchFamily="34" charset="0"/>
              </a:rPr>
              <a:t>Prominente Hobbymusiker treten auf</a:t>
            </a:r>
          </a:p>
          <a:p>
            <a:pPr>
              <a:buFont typeface="Arial" charset="0"/>
              <a:buNone/>
            </a:pPr>
            <a:endParaRPr lang="en-US" sz="3200" smtClean="0">
              <a:latin typeface="Calibri" pitchFamily="34" charset="0"/>
            </a:endParaRPr>
          </a:p>
          <a:p>
            <a:pPr>
              <a:buFont typeface="Arial" charset="0"/>
              <a:buNone/>
            </a:pPr>
            <a:endParaRPr lang="en-US" sz="320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irc_mi" descr="http://www.archives.gov/exhibits/picturing_the_century/images/century_099_v157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7086600" cy="4648200"/>
          </a:xfrm>
          <a:noFill/>
        </p:spPr>
      </p:pic>
      <p:sp>
        <p:nvSpPr>
          <p:cNvPr id="5" name="Cloud Callout 4"/>
          <p:cNvSpPr/>
          <p:nvPr/>
        </p:nvSpPr>
        <p:spPr>
          <a:xfrm>
            <a:off x="2971800" y="228600"/>
            <a:ext cx="4953000" cy="2133600"/>
          </a:xfrm>
          <a:prstGeom prst="cloudCallout">
            <a:avLst>
              <a:gd name="adj1" fmla="val -12174"/>
              <a:gd name="adj2" fmla="val 6748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/>
              <a:t>nSc</a:t>
            </a:r>
            <a:r>
              <a:rPr lang="en-US" sz="2400" dirty="0" err="1">
                <a:solidFill>
                  <a:sysClr val="windowText" lastClr="000000"/>
                </a:solidFill>
              </a:rPr>
              <a:t>Schon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wieder</a:t>
            </a:r>
            <a:r>
              <a:rPr lang="en-US" sz="2400" dirty="0">
                <a:solidFill>
                  <a:sysClr val="windowText" lastClr="000000"/>
                </a:solidFill>
              </a:rPr>
              <a:t>  </a:t>
            </a:r>
            <a:r>
              <a:rPr lang="en-US" sz="2400" dirty="0" err="1">
                <a:solidFill>
                  <a:sysClr val="windowText" lastClr="000000"/>
                </a:solidFill>
              </a:rPr>
              <a:t>einer</a:t>
            </a:r>
            <a:r>
              <a:rPr lang="en-US" sz="2400" dirty="0">
                <a:solidFill>
                  <a:sysClr val="windowText" lastClr="000000"/>
                </a:solidFill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</a:rPr>
              <a:t>der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glaubt</a:t>
            </a:r>
            <a:r>
              <a:rPr lang="en-US" sz="2400" dirty="0">
                <a:solidFill>
                  <a:sysClr val="windowText" lastClr="000000"/>
                </a:solidFill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</a:rPr>
              <a:t>dass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er</a:t>
            </a:r>
            <a:r>
              <a:rPr lang="en-US" sz="2400" dirty="0">
                <a:solidFill>
                  <a:sysClr val="windowText" lastClr="000000"/>
                </a:solidFill>
              </a:rPr>
              <a:t> von </a:t>
            </a:r>
            <a:r>
              <a:rPr lang="en-US" sz="2400" dirty="0" err="1">
                <a:solidFill>
                  <a:sysClr val="windowText" lastClr="000000"/>
                </a:solidFill>
              </a:rPr>
              <a:t>Tuten</a:t>
            </a:r>
            <a:r>
              <a:rPr lang="en-US" sz="2400" dirty="0">
                <a:solidFill>
                  <a:sysClr val="windowText" lastClr="000000"/>
                </a:solidFill>
              </a:rPr>
              <a:t> und </a:t>
            </a:r>
            <a:r>
              <a:rPr lang="en-US" sz="2400" dirty="0" err="1">
                <a:solidFill>
                  <a:sysClr val="windowText" lastClr="000000"/>
                </a:solidFill>
              </a:rPr>
              <a:t>Blasen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eine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Ahnung</a:t>
            </a:r>
            <a:r>
              <a:rPr lang="en-US" sz="2400" dirty="0">
                <a:solidFill>
                  <a:sysClr val="windowText" lastClr="000000"/>
                </a:solidFill>
              </a:rPr>
              <a:t> hat…</a:t>
            </a:r>
            <a:endParaRPr lang="en-US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1506" name="Content Placeholder 3" descr="http://www.haz.de/var/storage/images/haz/nachrichten/kultur/uebersicht/friedrich-der-grosse-war-taktgeber-einer-epoche/17454860-1-ger-DE/Friedrich-der-Grosse-war-Taktgeber-einer-Epoche_ArtikelQuer.jpg"/>
          <p:cNvPicPr>
            <a:picLocks noGrp="1"/>
          </p:cNvPicPr>
          <p:nvPr>
            <p:ph idx="1"/>
          </p:nvPr>
        </p:nvPicPr>
        <p:blipFill>
          <a:blip r:embed="rId2">
            <a:lum bright="10000"/>
          </a:blip>
          <a:srcRect l="34554" t="33231" r="26237"/>
          <a:stretch>
            <a:fillRect/>
          </a:stretch>
        </p:blipFill>
        <p:spPr bwMode="auto">
          <a:xfrm>
            <a:off x="304800" y="1371600"/>
            <a:ext cx="4724400" cy="4618038"/>
          </a:xfrm>
          <a:noFill/>
        </p:spPr>
      </p:pic>
      <p:sp>
        <p:nvSpPr>
          <p:cNvPr id="5" name="Cloud Callout 4"/>
          <p:cNvSpPr/>
          <p:nvPr/>
        </p:nvSpPr>
        <p:spPr>
          <a:xfrm>
            <a:off x="4800600" y="685800"/>
            <a:ext cx="4343400" cy="4114800"/>
          </a:xfrm>
          <a:prstGeom prst="cloudCallout">
            <a:avLst>
              <a:gd name="adj1" fmla="val -73753"/>
              <a:gd name="adj2" fmla="val 768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>
                <a:solidFill>
                  <a:sysClr val="windowText" lastClr="000000"/>
                </a:solidFill>
              </a:rPr>
              <a:t>Dafür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habe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ich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jahrelang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studiert</a:t>
            </a:r>
            <a:r>
              <a:rPr lang="en-US" sz="3200" dirty="0">
                <a:solidFill>
                  <a:sysClr val="windowText" lastClr="000000"/>
                </a:solidFill>
              </a:rPr>
              <a:t>…</a:t>
            </a:r>
            <a:r>
              <a:rPr lang="en-US" sz="3200" dirty="0" err="1">
                <a:solidFill>
                  <a:sysClr val="windowText" lastClr="000000"/>
                </a:solidFill>
              </a:rPr>
              <a:t>ahh</a:t>
            </a:r>
            <a:r>
              <a:rPr lang="en-US" sz="3200" dirty="0">
                <a:solidFill>
                  <a:sysClr val="windowText" lastClr="000000"/>
                </a:solidFill>
              </a:rPr>
              <a:t>! </a:t>
            </a:r>
            <a:r>
              <a:rPr lang="en-US" sz="3200" dirty="0" err="1">
                <a:solidFill>
                  <a:sysClr val="windowText" lastClr="000000"/>
                </a:solidFill>
              </a:rPr>
              <a:t>Schon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wieder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zu</a:t>
            </a:r>
            <a:r>
              <a:rPr lang="en-US" sz="3200" dirty="0">
                <a:solidFill>
                  <a:sysClr val="windowText" lastClr="000000"/>
                </a:solidFill>
              </a:rPr>
              <a:t> </a:t>
            </a:r>
            <a:r>
              <a:rPr lang="en-US" sz="3200" dirty="0" err="1">
                <a:solidFill>
                  <a:sysClr val="windowText" lastClr="000000"/>
                </a:solidFill>
              </a:rPr>
              <a:t>tief</a:t>
            </a:r>
            <a:r>
              <a:rPr lang="en-US" sz="3200" dirty="0">
                <a:solidFill>
                  <a:sysClr val="windowText" lastClr="000000"/>
                </a:solidFill>
              </a:rPr>
              <a:t>!!!!</a:t>
            </a:r>
            <a:endParaRPr lang="en-US" sz="320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3460577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Sheet music design template" id="{93C1A162-04F6-4812-A39F-6A6CC517285C}" vid="{1320FECD-7576-4389-A5D1-C22B7329B2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Noten</Template>
  <TotalTime>218</TotalTime>
  <Words>423</Words>
  <Application>Microsoft Macintosh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TS103460577</vt:lpstr>
      <vt:lpstr>TS103460577</vt:lpstr>
      <vt:lpstr>Űbung macht den Meister</vt:lpstr>
      <vt:lpstr>Zuhören!</vt:lpstr>
      <vt:lpstr>Ist das….? Warum (nicht)?</vt:lpstr>
      <vt:lpstr>Der gleiche Musiker, eine andere Versammlung.</vt:lpstr>
      <vt:lpstr>Warum tritt ein Präsident als Musiker auf?</vt:lpstr>
      <vt:lpstr>Was hat dieses Bild mit dem Foto gemeinsam?  Wie ist es anders?</vt:lpstr>
      <vt:lpstr>Änlichkeiten und Unterschiede</vt:lpstr>
      <vt:lpstr>Slide 8</vt:lpstr>
      <vt:lpstr>Slide 9</vt:lpstr>
      <vt:lpstr>Warum tritt ein Präsident als Musiker auf?</vt:lpstr>
      <vt:lpstr>Zwei Wahrheiten &amp; eine Lüge</vt:lpstr>
      <vt:lpstr>Profi oder Laie?</vt:lpstr>
      <vt:lpstr>Wie heißt der Profimusiker?</vt:lpstr>
      <vt:lpstr>Was wisst ihr über Mozart?</vt:lpstr>
      <vt:lpstr>Üben</vt:lpstr>
      <vt:lpstr>Slide 16</vt:lpstr>
      <vt:lpstr>Wie heißt das Bild?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Zehra Otus</dc:creator>
  <cp:lastModifiedBy>MDUSD User</cp:lastModifiedBy>
  <cp:revision>32</cp:revision>
  <dcterms:created xsi:type="dcterms:W3CDTF">2013-03-03T18:40:02Z</dcterms:created>
  <dcterms:modified xsi:type="dcterms:W3CDTF">2013-05-14T22:12:13Z</dcterms:modified>
</cp:coreProperties>
</file>